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2" r:id="rId7"/>
    <p:sldId id="263" r:id="rId8"/>
    <p:sldId id="264" r:id="rId9"/>
    <p:sldId id="265" r:id="rId10"/>
    <p:sldId id="266" r:id="rId11"/>
    <p:sldId id="267" r:id="rId12"/>
  </p:sldIdLst>
  <p:sldSz cx="9144000" cy="6858000" type="screen4x3"/>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1" d="100"/>
          <a:sy n="81" d="100"/>
        </p:scale>
        <p:origin x="-18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6613950A-6412-44C4-A39F-11A78FB41F2C}" type="datetimeFigureOut">
              <a:rPr lang="es-ES_tradnl" smtClean="0"/>
              <a:pPr/>
              <a:t>10/11/2008</a:t>
            </a:fld>
            <a:endParaRPr lang="es-ES_tradnl"/>
          </a:p>
        </p:txBody>
      </p:sp>
      <p:sp>
        <p:nvSpPr>
          <p:cNvPr id="19" name="18 Marcador de pie de página"/>
          <p:cNvSpPr>
            <a:spLocks noGrp="1"/>
          </p:cNvSpPr>
          <p:nvPr>
            <p:ph type="ftr" sz="quarter" idx="11"/>
          </p:nvPr>
        </p:nvSpPr>
        <p:spPr/>
        <p:txBody>
          <a:bodyPr/>
          <a:lstStyle/>
          <a:p>
            <a:endParaRPr lang="es-ES_tradnl"/>
          </a:p>
        </p:txBody>
      </p:sp>
      <p:sp>
        <p:nvSpPr>
          <p:cNvPr id="27" name="26 Marcador de número de diapositiva"/>
          <p:cNvSpPr>
            <a:spLocks noGrp="1"/>
          </p:cNvSpPr>
          <p:nvPr>
            <p:ph type="sldNum" sz="quarter" idx="12"/>
          </p:nvPr>
        </p:nvSpPr>
        <p:spPr/>
        <p:txBody>
          <a:bodyPr/>
          <a:lstStyle/>
          <a:p>
            <a:fld id="{E9BFCD45-1C22-41E4-9E54-45E733C09574}" type="slidenum">
              <a:rPr lang="es-ES_tradnl" smtClean="0"/>
              <a:pPr/>
              <a:t>‹Nº›</a:t>
            </a:fld>
            <a:endParaRPr lang="es-ES_tradn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613950A-6412-44C4-A39F-11A78FB41F2C}" type="datetimeFigureOut">
              <a:rPr lang="es-ES_tradnl" smtClean="0"/>
              <a:pPr/>
              <a:t>10/11/2008</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E9BFCD45-1C22-41E4-9E54-45E733C09574}" type="slidenum">
              <a:rPr lang="es-ES_tradnl" smtClean="0"/>
              <a:pPr/>
              <a:t>‹Nº›</a:t>
            </a:fld>
            <a:endParaRPr lang="es-ES_trad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613950A-6412-44C4-A39F-11A78FB41F2C}" type="datetimeFigureOut">
              <a:rPr lang="es-ES_tradnl" smtClean="0"/>
              <a:pPr/>
              <a:t>10/11/2008</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E9BFCD45-1C22-41E4-9E54-45E733C09574}" type="slidenum">
              <a:rPr lang="es-ES_tradnl" smtClean="0"/>
              <a:pPr/>
              <a:t>‹Nº›</a:t>
            </a:fld>
            <a:endParaRPr lang="es-ES_trad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613950A-6412-44C4-A39F-11A78FB41F2C}" type="datetimeFigureOut">
              <a:rPr lang="es-ES_tradnl" smtClean="0"/>
              <a:pPr/>
              <a:t>10/11/2008</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E9BFCD45-1C22-41E4-9E54-45E733C09574}" type="slidenum">
              <a:rPr lang="es-ES_tradnl" smtClean="0"/>
              <a:pPr/>
              <a:t>‹Nº›</a:t>
            </a:fld>
            <a:endParaRPr lang="es-ES_trad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6613950A-6412-44C4-A39F-11A78FB41F2C}" type="datetimeFigureOut">
              <a:rPr lang="es-ES_tradnl" smtClean="0"/>
              <a:pPr/>
              <a:t>10/11/2008</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E9BFCD45-1C22-41E4-9E54-45E733C09574}" type="slidenum">
              <a:rPr lang="es-ES_tradnl" smtClean="0"/>
              <a:pPr/>
              <a:t>‹Nº›</a:t>
            </a:fld>
            <a:endParaRPr lang="es-ES_tradn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6613950A-6412-44C4-A39F-11A78FB41F2C}" type="datetimeFigureOut">
              <a:rPr lang="es-ES_tradnl" smtClean="0"/>
              <a:pPr/>
              <a:t>10/11/2008</a:t>
            </a:fld>
            <a:endParaRPr lang="es-ES_tradnl"/>
          </a:p>
        </p:txBody>
      </p:sp>
      <p:sp>
        <p:nvSpPr>
          <p:cNvPr id="6" name="5 Marcador de pie de página"/>
          <p:cNvSpPr>
            <a:spLocks noGrp="1"/>
          </p:cNvSpPr>
          <p:nvPr>
            <p:ph type="ftr" sz="quarter" idx="11"/>
          </p:nvPr>
        </p:nvSpPr>
        <p:spPr/>
        <p:txBody>
          <a:bodyPr/>
          <a:lstStyle/>
          <a:p>
            <a:endParaRPr lang="es-ES_tradnl"/>
          </a:p>
        </p:txBody>
      </p:sp>
      <p:sp>
        <p:nvSpPr>
          <p:cNvPr id="7" name="6 Marcador de número de diapositiva"/>
          <p:cNvSpPr>
            <a:spLocks noGrp="1"/>
          </p:cNvSpPr>
          <p:nvPr>
            <p:ph type="sldNum" sz="quarter" idx="12"/>
          </p:nvPr>
        </p:nvSpPr>
        <p:spPr/>
        <p:txBody>
          <a:bodyPr/>
          <a:lstStyle/>
          <a:p>
            <a:fld id="{E9BFCD45-1C22-41E4-9E54-45E733C09574}" type="slidenum">
              <a:rPr lang="es-ES_tradnl" smtClean="0"/>
              <a:pPr/>
              <a:t>‹Nº›</a:t>
            </a:fld>
            <a:endParaRPr lang="es-ES_trad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6613950A-6412-44C4-A39F-11A78FB41F2C}" type="datetimeFigureOut">
              <a:rPr lang="es-ES_tradnl" smtClean="0"/>
              <a:pPr/>
              <a:t>10/11/2008</a:t>
            </a:fld>
            <a:endParaRPr lang="es-ES_tradnl"/>
          </a:p>
        </p:txBody>
      </p:sp>
      <p:sp>
        <p:nvSpPr>
          <p:cNvPr id="8" name="7 Marcador de pie de página"/>
          <p:cNvSpPr>
            <a:spLocks noGrp="1"/>
          </p:cNvSpPr>
          <p:nvPr>
            <p:ph type="ftr" sz="quarter" idx="11"/>
          </p:nvPr>
        </p:nvSpPr>
        <p:spPr/>
        <p:txBody>
          <a:bodyPr/>
          <a:lstStyle/>
          <a:p>
            <a:endParaRPr lang="es-ES_tradnl"/>
          </a:p>
        </p:txBody>
      </p:sp>
      <p:sp>
        <p:nvSpPr>
          <p:cNvPr id="9" name="8 Marcador de número de diapositiva"/>
          <p:cNvSpPr>
            <a:spLocks noGrp="1"/>
          </p:cNvSpPr>
          <p:nvPr>
            <p:ph type="sldNum" sz="quarter" idx="12"/>
          </p:nvPr>
        </p:nvSpPr>
        <p:spPr/>
        <p:txBody>
          <a:bodyPr/>
          <a:lstStyle/>
          <a:p>
            <a:fld id="{E9BFCD45-1C22-41E4-9E54-45E733C09574}" type="slidenum">
              <a:rPr lang="es-ES_tradnl" smtClean="0"/>
              <a:pPr/>
              <a:t>‹Nº›</a:t>
            </a:fld>
            <a:endParaRPr lang="es-ES_trad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6613950A-6412-44C4-A39F-11A78FB41F2C}" type="datetimeFigureOut">
              <a:rPr lang="es-ES_tradnl" smtClean="0"/>
              <a:pPr/>
              <a:t>10/11/2008</a:t>
            </a:fld>
            <a:endParaRPr lang="es-ES_tradnl"/>
          </a:p>
        </p:txBody>
      </p:sp>
      <p:sp>
        <p:nvSpPr>
          <p:cNvPr id="4" name="3 Marcador de pie de página"/>
          <p:cNvSpPr>
            <a:spLocks noGrp="1"/>
          </p:cNvSpPr>
          <p:nvPr>
            <p:ph type="ftr" sz="quarter" idx="11"/>
          </p:nvPr>
        </p:nvSpPr>
        <p:spPr/>
        <p:txBody>
          <a:bodyPr/>
          <a:lstStyle/>
          <a:p>
            <a:endParaRPr lang="es-ES_tradnl"/>
          </a:p>
        </p:txBody>
      </p:sp>
      <p:sp>
        <p:nvSpPr>
          <p:cNvPr id="5" name="4 Marcador de número de diapositiva"/>
          <p:cNvSpPr>
            <a:spLocks noGrp="1"/>
          </p:cNvSpPr>
          <p:nvPr>
            <p:ph type="sldNum" sz="quarter" idx="12"/>
          </p:nvPr>
        </p:nvSpPr>
        <p:spPr/>
        <p:txBody>
          <a:bodyPr/>
          <a:lstStyle/>
          <a:p>
            <a:fld id="{E9BFCD45-1C22-41E4-9E54-45E733C09574}" type="slidenum">
              <a:rPr lang="es-ES_tradnl" smtClean="0"/>
              <a:pPr/>
              <a:t>‹Nº›</a:t>
            </a:fld>
            <a:endParaRPr lang="es-ES_trad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613950A-6412-44C4-A39F-11A78FB41F2C}" type="datetimeFigureOut">
              <a:rPr lang="es-ES_tradnl" smtClean="0"/>
              <a:pPr/>
              <a:t>10/11/2008</a:t>
            </a:fld>
            <a:endParaRPr lang="es-ES_tradnl"/>
          </a:p>
        </p:txBody>
      </p:sp>
      <p:sp>
        <p:nvSpPr>
          <p:cNvPr id="3" name="2 Marcador de pie de página"/>
          <p:cNvSpPr>
            <a:spLocks noGrp="1"/>
          </p:cNvSpPr>
          <p:nvPr>
            <p:ph type="ftr" sz="quarter" idx="11"/>
          </p:nvPr>
        </p:nvSpPr>
        <p:spPr/>
        <p:txBody>
          <a:bodyPr/>
          <a:lstStyle/>
          <a:p>
            <a:endParaRPr lang="es-ES_tradnl"/>
          </a:p>
        </p:txBody>
      </p:sp>
      <p:sp>
        <p:nvSpPr>
          <p:cNvPr id="4" name="3 Marcador de número de diapositiva"/>
          <p:cNvSpPr>
            <a:spLocks noGrp="1"/>
          </p:cNvSpPr>
          <p:nvPr>
            <p:ph type="sldNum" sz="quarter" idx="12"/>
          </p:nvPr>
        </p:nvSpPr>
        <p:spPr/>
        <p:txBody>
          <a:bodyPr/>
          <a:lstStyle/>
          <a:p>
            <a:fld id="{E9BFCD45-1C22-41E4-9E54-45E733C09574}" type="slidenum">
              <a:rPr lang="es-ES_tradnl" smtClean="0"/>
              <a:pPr/>
              <a:t>‹Nº›</a:t>
            </a:fld>
            <a:endParaRPr lang="es-ES_trad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6613950A-6412-44C4-A39F-11A78FB41F2C}" type="datetimeFigureOut">
              <a:rPr lang="es-ES_tradnl" smtClean="0"/>
              <a:pPr/>
              <a:t>10/11/2008</a:t>
            </a:fld>
            <a:endParaRPr lang="es-ES_tradnl"/>
          </a:p>
        </p:txBody>
      </p:sp>
      <p:sp>
        <p:nvSpPr>
          <p:cNvPr id="6" name="5 Marcador de pie de página"/>
          <p:cNvSpPr>
            <a:spLocks noGrp="1"/>
          </p:cNvSpPr>
          <p:nvPr>
            <p:ph type="ftr" sz="quarter" idx="11"/>
          </p:nvPr>
        </p:nvSpPr>
        <p:spPr/>
        <p:txBody>
          <a:bodyPr/>
          <a:lstStyle/>
          <a:p>
            <a:endParaRPr lang="es-ES_tradnl"/>
          </a:p>
        </p:txBody>
      </p:sp>
      <p:sp>
        <p:nvSpPr>
          <p:cNvPr id="7" name="6 Marcador de número de diapositiva"/>
          <p:cNvSpPr>
            <a:spLocks noGrp="1"/>
          </p:cNvSpPr>
          <p:nvPr>
            <p:ph type="sldNum" sz="quarter" idx="12"/>
          </p:nvPr>
        </p:nvSpPr>
        <p:spPr/>
        <p:txBody>
          <a:bodyPr/>
          <a:lstStyle/>
          <a:p>
            <a:fld id="{E9BFCD45-1C22-41E4-9E54-45E733C09574}" type="slidenum">
              <a:rPr lang="es-ES_tradnl" smtClean="0"/>
              <a:pPr/>
              <a:t>‹Nº›</a:t>
            </a:fld>
            <a:endParaRPr lang="es-ES_trad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6613950A-6412-44C4-A39F-11A78FB41F2C}" type="datetimeFigureOut">
              <a:rPr lang="es-ES_tradnl" smtClean="0"/>
              <a:pPr/>
              <a:t>10/11/2008</a:t>
            </a:fld>
            <a:endParaRPr lang="es-ES_tradnl"/>
          </a:p>
        </p:txBody>
      </p:sp>
      <p:sp>
        <p:nvSpPr>
          <p:cNvPr id="6" name="5 Marcador de pie de página"/>
          <p:cNvSpPr>
            <a:spLocks noGrp="1"/>
          </p:cNvSpPr>
          <p:nvPr>
            <p:ph type="ftr" sz="quarter" idx="11"/>
          </p:nvPr>
        </p:nvSpPr>
        <p:spPr/>
        <p:txBody>
          <a:bodyPr/>
          <a:lstStyle/>
          <a:p>
            <a:endParaRPr lang="es-ES_tradnl"/>
          </a:p>
        </p:txBody>
      </p:sp>
      <p:sp>
        <p:nvSpPr>
          <p:cNvPr id="7" name="6 Marcador de número de diapositiva"/>
          <p:cNvSpPr>
            <a:spLocks noGrp="1"/>
          </p:cNvSpPr>
          <p:nvPr>
            <p:ph type="sldNum" sz="quarter" idx="12"/>
          </p:nvPr>
        </p:nvSpPr>
        <p:spPr>
          <a:xfrm>
            <a:off x="8077200" y="6356350"/>
            <a:ext cx="609600" cy="365125"/>
          </a:xfrm>
        </p:spPr>
        <p:txBody>
          <a:bodyPr/>
          <a:lstStyle/>
          <a:p>
            <a:fld id="{E9BFCD45-1C22-41E4-9E54-45E733C09574}" type="slidenum">
              <a:rPr lang="es-ES_tradnl" smtClean="0"/>
              <a:pPr/>
              <a:t>‹Nº›</a:t>
            </a:fld>
            <a:endParaRPr lang="es-ES_tradnl"/>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613950A-6412-44C4-A39F-11A78FB41F2C}" type="datetimeFigureOut">
              <a:rPr lang="es-ES_tradnl" smtClean="0"/>
              <a:pPr/>
              <a:t>10/11/2008</a:t>
            </a:fld>
            <a:endParaRPr lang="es-ES_tradnl"/>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_tradnl"/>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9BFCD45-1C22-41E4-9E54-45E733C09574}" type="slidenum">
              <a:rPr lang="es-ES_tradnl" smtClean="0"/>
              <a:pPr/>
              <a:t>‹Nº›</a:t>
            </a:fld>
            <a:endParaRPr lang="es-ES_tradnl"/>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3400" y="2243142"/>
            <a:ext cx="7851648" cy="1828800"/>
          </a:xfrm>
        </p:spPr>
        <p:txBody>
          <a:bodyPr>
            <a:normAutofit fontScale="90000"/>
          </a:bodyPr>
          <a:lstStyle/>
          <a:p>
            <a:pPr algn="ctr"/>
            <a:r>
              <a:rPr lang="es-ES_tradnl" i="1" dirty="0" smtClean="0"/>
              <a:t>REINO DE DIOS Y PROMOCION </a:t>
            </a:r>
            <a:r>
              <a:rPr lang="es-ES_tradnl" i="1" dirty="0" smtClean="0"/>
              <a:t>D</a:t>
            </a:r>
            <a:r>
              <a:rPr lang="es-ES_tradnl" i="1" dirty="0" smtClean="0"/>
              <a:t>E </a:t>
            </a:r>
            <a:r>
              <a:rPr lang="es-ES_tradnl" i="1" dirty="0" smtClean="0"/>
              <a:t>LA DIGNIDAD HUMANA</a:t>
            </a:r>
            <a:endParaRPr lang="es-ES_tradnl"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500174"/>
            <a:ext cx="8229600" cy="4389120"/>
          </a:xfrm>
        </p:spPr>
        <p:txBody>
          <a:bodyPr>
            <a:normAutofit lnSpcReduction="10000"/>
          </a:bodyPr>
          <a:lstStyle/>
          <a:p>
            <a:pPr algn="just">
              <a:buNone/>
            </a:pPr>
            <a:r>
              <a:rPr lang="es-ES_tradnl" dirty="0" smtClean="0"/>
              <a:t>   </a:t>
            </a:r>
            <a:r>
              <a:rPr lang="es-ES_tradnl" dirty="0" smtClean="0"/>
              <a:t>420.- En </a:t>
            </a:r>
            <a:r>
              <a:rPr lang="es-ES_tradnl" dirty="0" smtClean="0"/>
              <a:t>las visitas a los enfermos en los Centros de salud, en la compañía silenciosa al enfermo, en el cariñoso trato, en la delicada atención a los requerimientos de la enfermedad, se manifiesta, a través de los profesionales y voluntarios discípulos del Señor, la maternidad de la Iglesia que arropa con su ternura, fortalece el corazón y, en el caso del moribundo, lo acompaña en el tránsito definitivo. El enfermo recibe con amor la Palabra, el perdón, el sacramento de la Unción y los gestos de caridad de los hermanos. El sufrimiento humano es una experiencia especial de la cruz y de la resurrección del Señor.</a:t>
            </a:r>
          </a:p>
          <a:p>
            <a:endParaRPr lang="es-ES_tradnl" dirty="0" smtClean="0"/>
          </a:p>
          <a:p>
            <a:endParaRPr lang="es-ES_tradn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571612"/>
            <a:ext cx="8229600" cy="4389120"/>
          </a:xfrm>
        </p:spPr>
        <p:txBody>
          <a:bodyPr>
            <a:normAutofit fontScale="92500" lnSpcReduction="20000"/>
          </a:bodyPr>
          <a:lstStyle/>
          <a:p>
            <a:pPr algn="just">
              <a:buNone/>
            </a:pPr>
            <a:r>
              <a:rPr lang="es-ES_tradnl" dirty="0" smtClean="0"/>
              <a:t>  </a:t>
            </a:r>
            <a:r>
              <a:rPr lang="es-ES_tradnl" dirty="0" smtClean="0"/>
              <a:t>421.-  </a:t>
            </a:r>
            <a:r>
              <a:rPr lang="es-ES_tradnl" dirty="0" smtClean="0"/>
              <a:t>Se debe, por tanto, alentar en las Iglesias particulares la Pastoral de la Salud que incluya distintos campos de atención. Consideramos de gran prioridad fomentar una pastoral con personas que viven con el VIH Sida, en su amplio contexto y en sus significaciones pastorales: que promueva el acompañamiento comprensivo, misericordioso y la defensa de los derechos de las personas infectadas; que implemente la información, promueva la educación y la prevención, con criterios éticos, principalmente entre las nuevas generaciones, para que despierte la  conciencia de todos a contener esta pandemia. Desde esta V Conferencia, pedimos a los gobiernos el acceso gratuito y el universal de los medicamentos para el Sida y las dosis oportunas.</a:t>
            </a:r>
          </a:p>
          <a:p>
            <a:endParaRPr lang="es-ES_tradn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857232"/>
            <a:ext cx="8229600" cy="4389120"/>
          </a:xfrm>
        </p:spPr>
        <p:txBody>
          <a:bodyPr>
            <a:normAutofit fontScale="92500" lnSpcReduction="10000"/>
          </a:bodyPr>
          <a:lstStyle/>
          <a:p>
            <a:pPr>
              <a:buNone/>
            </a:pPr>
            <a:r>
              <a:rPr lang="es-ES_tradnl" u="sng" dirty="0" smtClean="0"/>
              <a:t>Reino de Dios, justicia social y caridad cristiana</a:t>
            </a:r>
          </a:p>
          <a:p>
            <a:endParaRPr lang="es-ES_tradnl" dirty="0" smtClean="0"/>
          </a:p>
          <a:p>
            <a:pPr algn="just">
              <a:buNone/>
            </a:pPr>
            <a:r>
              <a:rPr lang="es-ES_tradnl" dirty="0" smtClean="0"/>
              <a:t>   “El plazo se ha cumplido. El Reino de Dios está llegando. Conviértanse y crean en el Evangelio” (Mc 1, 15). La voz del Señor nos sigue llamando como discípulos misioneros y nos interpela a orientar toda nuestra vida desde la realidad transformadora del Reino de Dios que se hace presente en Jesús. Acogemos con mucha alegría esta buena noticia. Dios amor es Padre de todos los hombres y mujeres de todos los pueblos y razas. Jesucristo es el Reino de Dios que procura desplegar toda su fuerza transformadora en nuestra Iglesia y en nuestras sociedades.</a:t>
            </a:r>
          </a:p>
          <a:p>
            <a:endParaRPr lang="es-ES_tradn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lgn="just">
              <a:buNone/>
            </a:pPr>
            <a:r>
              <a:rPr lang="es-ES_tradnl" dirty="0" smtClean="0"/>
              <a:t>    En Él, Dios nos ha elegido para que seamos sus hijos con el mismo origen y destino, con la misma dignidad, con los mismos derechos y deberes vividos en el mandamiento supremo del amor. El Espíritu ha puesto este germen del Reino en nuestro Bautismo y lo hace crecer por la gracia de la conversión permanece gracias a la Palabra y los Sacramentos.</a:t>
            </a:r>
          </a:p>
          <a:p>
            <a:endParaRPr lang="es-ES_tradn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596" y="1000108"/>
            <a:ext cx="8229600" cy="4389120"/>
          </a:xfrm>
        </p:spPr>
        <p:txBody>
          <a:bodyPr>
            <a:normAutofit fontScale="92500" lnSpcReduction="20000"/>
          </a:bodyPr>
          <a:lstStyle/>
          <a:p>
            <a:pPr>
              <a:buNone/>
            </a:pPr>
            <a:r>
              <a:rPr lang="es-ES_tradnl" u="sng" dirty="0" smtClean="0"/>
              <a:t>La dignidad humana</a:t>
            </a:r>
          </a:p>
          <a:p>
            <a:pPr>
              <a:buNone/>
            </a:pPr>
            <a:endParaRPr lang="es-ES_tradnl" dirty="0" smtClean="0"/>
          </a:p>
          <a:p>
            <a:pPr algn="just">
              <a:buNone/>
            </a:pPr>
            <a:r>
              <a:rPr lang="es-ES_tradnl" dirty="0" smtClean="0"/>
              <a:t>    La cultura actual tiende a proponer estilos de ser y de vivir contrarios a la naturaleza y dignidad del ser humano. El impacto dominante de los ídolos del poder, la riqueza y el placer efímero se han transformado, por encima del valor de la persona, en la norma máxima de funcionamiento y el criterio decisivo en la organización social. Ante esta realidad, anunciamos, una vez más, el valor supremo de cada hombre y de cada mujer. El Creador, en efecto, al poner todo lo creado al servicio del ser humano, manifiesta la dignidad de la persona humana e invita a respetarla (cf. </a:t>
            </a:r>
            <a:r>
              <a:rPr lang="es-ES_tradnl" dirty="0" err="1" smtClean="0"/>
              <a:t>Gn</a:t>
            </a:r>
            <a:r>
              <a:rPr lang="es-ES_tradnl" dirty="0" smtClean="0"/>
              <a:t> 1, 26-30).</a:t>
            </a:r>
          </a:p>
          <a:p>
            <a:endParaRPr lang="es-ES_tradn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142984"/>
            <a:ext cx="8229600" cy="4389120"/>
          </a:xfrm>
        </p:spPr>
        <p:txBody>
          <a:bodyPr>
            <a:normAutofit fontScale="85000" lnSpcReduction="10000"/>
          </a:bodyPr>
          <a:lstStyle/>
          <a:p>
            <a:pPr>
              <a:buNone/>
            </a:pPr>
            <a:r>
              <a:rPr lang="es-ES_tradnl" u="sng" dirty="0" smtClean="0"/>
              <a:t>Una renovada Pastoral Social para la promoción humana integral</a:t>
            </a:r>
          </a:p>
          <a:p>
            <a:endParaRPr lang="es-ES_tradnl" dirty="0" smtClean="0"/>
          </a:p>
          <a:p>
            <a:pPr algn="just">
              <a:buNone/>
            </a:pPr>
            <a:r>
              <a:rPr lang="es-ES_tradnl" dirty="0" smtClean="0"/>
              <a:t>    Asumiendo con nueva fuerza esta opción por los pobres, ponemos de manifiesto que todo proceso evangelizador implica la promoción humana y la autentica liberación “sin la cual no es posible un orden justo en la sociedad”. Entendemos, además, que la verdadera promoción humana no puede reducirse a aspectos particulares: “Debe ser integral, es decir, promover a todos los hombres y a todo el hombre”, desde la vida nueva en Cristo que transforma a la persona de tal manera que “la hace sujeto de su propio desarrollo”. Para la Iglesia, el servicio de la caridad, igual que el anuncio de la Palabra y la celebración de los Sacramentos, “es expresión irrenunciable de la propia esencia”.</a:t>
            </a:r>
          </a:p>
          <a:p>
            <a:endParaRPr lang="es-ES_tradn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3400" y="3028960"/>
            <a:ext cx="7851648" cy="1828800"/>
          </a:xfrm>
        </p:spPr>
        <p:txBody>
          <a:bodyPr>
            <a:noAutofit/>
          </a:bodyPr>
          <a:lstStyle/>
          <a:p>
            <a:pPr algn="ctr"/>
            <a:r>
              <a:rPr lang="es-ES_tradnl" sz="8000" i="1" dirty="0" smtClean="0"/>
              <a:t>E N F E R M O S</a:t>
            </a:r>
            <a:r>
              <a:rPr lang="es-ES_tradnl" sz="8000" dirty="0" smtClean="0"/>
              <a:t/>
            </a:r>
            <a:br>
              <a:rPr lang="es-ES_tradnl" sz="8000" dirty="0" smtClean="0"/>
            </a:br>
            <a:endParaRPr lang="es-ES_tradnl" sz="8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571612"/>
            <a:ext cx="8229600" cy="4389120"/>
          </a:xfrm>
        </p:spPr>
        <p:txBody>
          <a:bodyPr/>
          <a:lstStyle/>
          <a:p>
            <a:pPr algn="just">
              <a:buNone/>
            </a:pPr>
            <a:r>
              <a:rPr lang="es-ES_tradnl" dirty="0" smtClean="0"/>
              <a:t>    </a:t>
            </a:r>
            <a:r>
              <a:rPr lang="es-ES_tradnl" dirty="0" smtClean="0"/>
              <a:t>417.- La </a:t>
            </a:r>
            <a:r>
              <a:rPr lang="es-ES_tradnl" dirty="0" smtClean="0"/>
              <a:t>Iglesia ha hecho una opción por la vida. Ésta nos proyecta necesariamente hacia las periferias más hondas de la existencia: el nacer y el morir, el niño y el anciano, el sano y el enfermo. San Ireneo nos dice que “la gloria de Dios es el hombre viviente”, aun el débil, el recién concebido, el gastado por los años y el enfermo. Cristo envió a sus apóstoles a predicar el Reino de Dios y a curar a los enfermos, verdaderas catedrales del encuentro con el Señor Jesús.</a:t>
            </a:r>
          </a:p>
          <a:p>
            <a:endParaRPr lang="es-ES_tradn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571612"/>
            <a:ext cx="8229600" cy="4389120"/>
          </a:xfrm>
        </p:spPr>
        <p:txBody>
          <a:bodyPr/>
          <a:lstStyle/>
          <a:p>
            <a:pPr algn="just">
              <a:buNone/>
            </a:pPr>
            <a:r>
              <a:rPr lang="es-ES_tradnl" dirty="0" smtClean="0"/>
              <a:t>  </a:t>
            </a:r>
            <a:r>
              <a:rPr lang="es-ES_tradnl" dirty="0" smtClean="0"/>
              <a:t>418.- </a:t>
            </a:r>
            <a:r>
              <a:rPr lang="es-ES_tradnl" dirty="0" smtClean="0"/>
              <a:t>Desde el inicio de la evangelización, se ha cumplido este doble mandato. El combate a la enfermedad tiene como finalidad lograr la armonía física, psíquica, social y espiritual para el cumplimiento de la misión recibida. La Pastoral de la Salud es la respuesta a los grandes interrogantes de la vida, como son el sufrimiento y la muerte, a la luz de la muerte y resurrección del Señor.</a:t>
            </a:r>
          </a:p>
          <a:p>
            <a:endParaRPr lang="es-ES_tradnl" dirty="0" smtClean="0"/>
          </a:p>
          <a:p>
            <a:endParaRPr lang="es-ES_tradn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183020"/>
            <a:ext cx="8229600" cy="4389120"/>
          </a:xfrm>
        </p:spPr>
        <p:txBody>
          <a:bodyPr>
            <a:normAutofit fontScale="92500" lnSpcReduction="10000"/>
          </a:bodyPr>
          <a:lstStyle/>
          <a:p>
            <a:pPr algn="just">
              <a:buNone/>
            </a:pPr>
            <a:r>
              <a:rPr lang="es-ES_tradnl" dirty="0" smtClean="0"/>
              <a:t> </a:t>
            </a:r>
            <a:r>
              <a:rPr lang="es-ES_tradnl" dirty="0" smtClean="0"/>
              <a:t>419.- </a:t>
            </a:r>
            <a:r>
              <a:rPr lang="es-ES_tradnl" dirty="0" smtClean="0"/>
              <a:t>La salud es un tema que mueve grandes intereses en el mundo, pero no proporcionan una finalidad que la trascienda. En la cultura actual no cabe la muerte y, ante su realidad, se trata de ocultarla. Abriéndola a su dimensión espiritual y trascendente, la Pastoral de la Salud se transforma en el anuncio de la muerte y resurrección del Señor, única verdadera salud. Ella aúna, en la economía sacramental del amor de Cristo, el amor de muchos “buenos samaritanos”, presbíteros, diáconos, religiosas, laicos y profesionales de la salud. Las 32,116 instituciones católicas dedicadas a la Pastoral de la Salud en América Latina representan un recurso para la evangelización que se debe aprovechar.</a:t>
            </a:r>
          </a:p>
          <a:p>
            <a:endParaRPr lang="es-ES_tradnl"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44</TotalTime>
  <Words>1034</Words>
  <Application>Microsoft Office PowerPoint</Application>
  <PresentationFormat>Presentación en pantalla (4:3)</PresentationFormat>
  <Paragraphs>17</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Flujo</vt:lpstr>
      <vt:lpstr>REINO DE DIOS Y PROMOCION DE LA DIGNIDAD HUMANA</vt:lpstr>
      <vt:lpstr>Diapositiva 2</vt:lpstr>
      <vt:lpstr>Diapositiva 3</vt:lpstr>
      <vt:lpstr>Diapositiva 4</vt:lpstr>
      <vt:lpstr>Diapositiva 5</vt:lpstr>
      <vt:lpstr>E N F E R M O S </vt:lpstr>
      <vt:lpstr>Diapositiva 7</vt:lpstr>
      <vt:lpstr>Diapositiva 8</vt:lpstr>
      <vt:lpstr>Diapositiva 9</vt:lpstr>
      <vt:lpstr>Diapositiva 10</vt:lpstr>
      <vt:lpstr>Diapositiva 11</vt:lpstr>
    </vt:vector>
  </TitlesOfParts>
  <Company>Windows uE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REINO DE DIOS Y PROMOCION FE LA DIGNIDAD HUMANA</dc:title>
  <dc:creator>WinuE</dc:creator>
  <cp:lastModifiedBy>WinuE</cp:lastModifiedBy>
  <cp:revision>5</cp:revision>
  <dcterms:created xsi:type="dcterms:W3CDTF">2008-11-09T01:00:12Z</dcterms:created>
  <dcterms:modified xsi:type="dcterms:W3CDTF">2008-11-10T16:23:55Z</dcterms:modified>
</cp:coreProperties>
</file>